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70" r:id="rId10"/>
    <p:sldId id="273" r:id="rId11"/>
    <p:sldId id="274" r:id="rId12"/>
    <p:sldId id="263" r:id="rId13"/>
    <p:sldId id="264" r:id="rId14"/>
    <p:sldId id="269" r:id="rId15"/>
    <p:sldId id="265" r:id="rId16"/>
    <p:sldId id="275" r:id="rId17"/>
    <p:sldId id="272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0405D-28D2-DBE1-F42F-6F083633BEF3}" v="283" dt="2023-11-29T19:22:29.780"/>
    <p1510:client id="{214D7844-7786-211B-1E1A-2DF67539EB80}" v="1" dt="2023-11-28T19:50:49.667"/>
    <p1510:client id="{42C740AD-C412-334D-0E6F-88FADB4986D4}" v="13" dt="2023-11-29T17:00:24.073"/>
    <p1510:client id="{44244385-AFE1-CE94-249B-86510A735089}" v="22" dt="2023-11-29T11:17:49.585"/>
    <p1510:client id="{7D5D7C98-A451-939D-B562-F95FC2F7B12E}" v="66" dt="2023-11-30T15:36:36.345"/>
    <p1510:client id="{85DB50F4-AA53-F765-CB1F-5124FE35CAA8}" v="142" dt="2023-11-28T21:32:21.844"/>
    <p1510:client id="{8EA0C116-6B7D-B500-FF25-F0CD0EEBD06E}" v="1" dt="2023-11-28T15:39:22.247"/>
    <p1510:client id="{A42E56B1-E6BC-67D6-DBBC-33ED5B97033E}" v="27" dt="2023-11-28T19:00:56.157"/>
    <p1510:client id="{C4FDCE16-CC59-470A-8F31-CBEF22DAAD3E}" v="377" dt="2023-11-27T18:26:06.612"/>
    <p1510:client id="{CAAE382B-FC3D-F43C-B86F-9B4D932183DA}" v="385" dt="2023-11-28T10:37:18.339"/>
    <p1510:client id="{EFF4E4BF-1467-9BED-AC10-5B047916685C}" v="32" dt="2023-11-29T18:43:31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27A59-6F9B-4B84-878E-9628D58C2802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634C5C0-8C38-4F84-952C-2233489D42AF}">
      <dgm:prSet/>
      <dgm:spPr/>
      <dgm:t>
        <a:bodyPr/>
        <a:lstStyle/>
        <a:p>
          <a:r>
            <a:rPr lang="es-ES"/>
            <a:t>Por valor</a:t>
          </a:r>
          <a:endParaRPr lang="en-US"/>
        </a:p>
      </dgm:t>
    </dgm:pt>
    <dgm:pt modelId="{25AB9DB6-B5C1-4412-859F-38F4F4D14937}" type="parTrans" cxnId="{485C2DB8-ED3B-4BA3-96B6-DCE6089CD553}">
      <dgm:prSet/>
      <dgm:spPr/>
      <dgm:t>
        <a:bodyPr/>
        <a:lstStyle/>
        <a:p>
          <a:endParaRPr lang="en-US"/>
        </a:p>
      </dgm:t>
    </dgm:pt>
    <dgm:pt modelId="{4202BDEA-C0E5-423D-9FC0-0AE54676D346}" type="sibTrans" cxnId="{485C2DB8-ED3B-4BA3-96B6-DCE6089CD553}">
      <dgm:prSet/>
      <dgm:spPr/>
      <dgm:t>
        <a:bodyPr/>
        <a:lstStyle/>
        <a:p>
          <a:endParaRPr lang="en-US"/>
        </a:p>
      </dgm:t>
    </dgm:pt>
    <dgm:pt modelId="{DE376639-213F-4E8D-A794-03DFCA67E4C2}">
      <dgm:prSet/>
      <dgm:spPr/>
      <dgm:t>
        <a:bodyPr/>
        <a:lstStyle/>
        <a:p>
          <a:r>
            <a:rPr lang="es-ES"/>
            <a:t>Por referencia</a:t>
          </a:r>
          <a:endParaRPr lang="en-US"/>
        </a:p>
      </dgm:t>
    </dgm:pt>
    <dgm:pt modelId="{34D9A0AE-C63D-475D-AE6F-208B186716A6}" type="parTrans" cxnId="{E2A5CD8F-0C24-4CF7-B929-82F52D110CBE}">
      <dgm:prSet/>
      <dgm:spPr/>
      <dgm:t>
        <a:bodyPr/>
        <a:lstStyle/>
        <a:p>
          <a:endParaRPr lang="en-US"/>
        </a:p>
      </dgm:t>
    </dgm:pt>
    <dgm:pt modelId="{46D4BA65-8860-4294-AB3C-A1DED4E711B0}" type="sibTrans" cxnId="{E2A5CD8F-0C24-4CF7-B929-82F52D110CBE}">
      <dgm:prSet/>
      <dgm:spPr/>
      <dgm:t>
        <a:bodyPr/>
        <a:lstStyle/>
        <a:p>
          <a:endParaRPr lang="en-US"/>
        </a:p>
      </dgm:t>
    </dgm:pt>
    <dgm:pt modelId="{CB69670C-005D-4CD1-A200-83B12265A686}" type="pres">
      <dgm:prSet presAssocID="{A8E27A59-6F9B-4B84-878E-9628D58C2802}" presName="diagram" presStyleCnt="0">
        <dgm:presLayoutVars>
          <dgm:dir/>
          <dgm:resizeHandles val="exact"/>
        </dgm:presLayoutVars>
      </dgm:prSet>
      <dgm:spPr/>
    </dgm:pt>
    <dgm:pt modelId="{4DF1D974-ED66-48CD-BEB1-ECE3FA7D8543}" type="pres">
      <dgm:prSet presAssocID="{1634C5C0-8C38-4F84-952C-2233489D42AF}" presName="node" presStyleLbl="node1" presStyleIdx="0" presStyleCnt="2">
        <dgm:presLayoutVars>
          <dgm:bulletEnabled val="1"/>
        </dgm:presLayoutVars>
      </dgm:prSet>
      <dgm:spPr/>
    </dgm:pt>
    <dgm:pt modelId="{F0B85FEB-4960-4034-81DE-33060BF8AD7A}" type="pres">
      <dgm:prSet presAssocID="{4202BDEA-C0E5-423D-9FC0-0AE54676D346}" presName="sibTrans" presStyleCnt="0"/>
      <dgm:spPr/>
    </dgm:pt>
    <dgm:pt modelId="{5C1490C9-1A52-4F25-93F5-FFBA8FDB9F68}" type="pres">
      <dgm:prSet presAssocID="{DE376639-213F-4E8D-A794-03DFCA67E4C2}" presName="node" presStyleLbl="node1" presStyleIdx="1" presStyleCnt="2">
        <dgm:presLayoutVars>
          <dgm:bulletEnabled val="1"/>
        </dgm:presLayoutVars>
      </dgm:prSet>
      <dgm:spPr/>
    </dgm:pt>
  </dgm:ptLst>
  <dgm:cxnLst>
    <dgm:cxn modelId="{A724115C-FEC2-4064-9146-0BAE8303A77B}" type="presOf" srcId="{1634C5C0-8C38-4F84-952C-2233489D42AF}" destId="{4DF1D974-ED66-48CD-BEB1-ECE3FA7D8543}" srcOrd="0" destOrd="0" presId="urn:microsoft.com/office/officeart/2005/8/layout/default"/>
    <dgm:cxn modelId="{2B9F0D5D-6CDC-4A1A-A091-CAC39FFB8472}" type="presOf" srcId="{DE376639-213F-4E8D-A794-03DFCA67E4C2}" destId="{5C1490C9-1A52-4F25-93F5-FFBA8FDB9F68}" srcOrd="0" destOrd="0" presId="urn:microsoft.com/office/officeart/2005/8/layout/default"/>
    <dgm:cxn modelId="{C9AB7C5E-ADBC-46F9-9FF7-C2A7B6A4F1EA}" type="presOf" srcId="{A8E27A59-6F9B-4B84-878E-9628D58C2802}" destId="{CB69670C-005D-4CD1-A200-83B12265A686}" srcOrd="0" destOrd="0" presId="urn:microsoft.com/office/officeart/2005/8/layout/default"/>
    <dgm:cxn modelId="{E2A5CD8F-0C24-4CF7-B929-82F52D110CBE}" srcId="{A8E27A59-6F9B-4B84-878E-9628D58C2802}" destId="{DE376639-213F-4E8D-A794-03DFCA67E4C2}" srcOrd="1" destOrd="0" parTransId="{34D9A0AE-C63D-475D-AE6F-208B186716A6}" sibTransId="{46D4BA65-8860-4294-AB3C-A1DED4E711B0}"/>
    <dgm:cxn modelId="{485C2DB8-ED3B-4BA3-96B6-DCE6089CD553}" srcId="{A8E27A59-6F9B-4B84-878E-9628D58C2802}" destId="{1634C5C0-8C38-4F84-952C-2233489D42AF}" srcOrd="0" destOrd="0" parTransId="{25AB9DB6-B5C1-4412-859F-38F4F4D14937}" sibTransId="{4202BDEA-C0E5-423D-9FC0-0AE54676D346}"/>
    <dgm:cxn modelId="{AD5D882D-9E77-4DB7-97F5-CF5096845E14}" type="presParOf" srcId="{CB69670C-005D-4CD1-A200-83B12265A686}" destId="{4DF1D974-ED66-48CD-BEB1-ECE3FA7D8543}" srcOrd="0" destOrd="0" presId="urn:microsoft.com/office/officeart/2005/8/layout/default"/>
    <dgm:cxn modelId="{4E150F58-DE56-496C-B9A7-C764233AD2CB}" type="presParOf" srcId="{CB69670C-005D-4CD1-A200-83B12265A686}" destId="{F0B85FEB-4960-4034-81DE-33060BF8AD7A}" srcOrd="1" destOrd="0" presId="urn:microsoft.com/office/officeart/2005/8/layout/default"/>
    <dgm:cxn modelId="{9CAEBDB1-1F4E-4FF7-B544-D9B8DA3EDB4D}" type="presParOf" srcId="{CB69670C-005D-4CD1-A200-83B12265A686}" destId="{5C1490C9-1A52-4F25-93F5-FFBA8FDB9F68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1D974-ED66-48CD-BEB1-ECE3FA7D8543}">
      <dsp:nvSpPr>
        <dsp:cNvPr id="0" name=""/>
        <dsp:cNvSpPr/>
      </dsp:nvSpPr>
      <dsp:spPr>
        <a:xfrm>
          <a:off x="204612" y="44"/>
          <a:ext cx="2403162" cy="14418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/>
            <a:t>Por valor</a:t>
          </a:r>
          <a:endParaRPr lang="en-US" sz="3900" kern="1200"/>
        </a:p>
      </dsp:txBody>
      <dsp:txXfrm>
        <a:off x="204612" y="44"/>
        <a:ext cx="2403162" cy="1441897"/>
      </dsp:txXfrm>
    </dsp:sp>
    <dsp:sp modelId="{5C1490C9-1A52-4F25-93F5-FFBA8FDB9F68}">
      <dsp:nvSpPr>
        <dsp:cNvPr id="0" name=""/>
        <dsp:cNvSpPr/>
      </dsp:nvSpPr>
      <dsp:spPr>
        <a:xfrm>
          <a:off x="204612" y="1682258"/>
          <a:ext cx="2403162" cy="14418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/>
            <a:t>Por referencia</a:t>
          </a:r>
          <a:endParaRPr lang="en-US" sz="3900" kern="1200"/>
        </a:p>
      </dsp:txBody>
      <dsp:txXfrm>
        <a:off x="204612" y="1682258"/>
        <a:ext cx="2403162" cy="1441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5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1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14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91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70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66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32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2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0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9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7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4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gif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000000"/>
                </a:solidFill>
              </a:rPr>
              <a:t>Métodos en Java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Jaime Gómez</a:t>
            </a:r>
          </a:p>
          <a:p>
            <a:r>
              <a:rPr lang="es-ES"/>
              <a:t>Hugo Almodóvar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F50B-2F89-A84A-E36A-45C5CB21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2251"/>
          </a:xfrm>
        </p:spPr>
        <p:txBody>
          <a:bodyPr/>
          <a:lstStyle/>
          <a:p>
            <a:r>
              <a:rPr lang="es-ES"/>
              <a:t>DIFERENCIA CON RETORNO Y SIN RETORNO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459F36-341B-CF9F-592F-CCDD878A4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744" y="1835866"/>
            <a:ext cx="10142212" cy="213325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s-ES" sz="2000" b="1">
                <a:latin typeface="Corbel"/>
                <a:ea typeface="+mn-lt"/>
                <a:cs typeface="+mn-lt"/>
              </a:rPr>
              <a:t>MÉTODO CON RETORNO:</a:t>
            </a:r>
            <a:endParaRPr lang="es-ES" sz="2000">
              <a:latin typeface="Corbel"/>
            </a:endParaRPr>
          </a:p>
          <a:p>
            <a:pPr marL="0" indent="0">
              <a:buClr>
                <a:srgbClr val="1287C3"/>
              </a:buClr>
              <a:buNone/>
            </a:pPr>
            <a:r>
              <a:rPr lang="es-ES" sz="2000">
                <a:latin typeface="Corbel"/>
                <a:ea typeface="+mn-lt"/>
                <a:cs typeface="+mn-lt"/>
              </a:rPr>
              <a:t>Un método con retorno tiene un tipo de dato específico declarado como su tipo de retorno. Este tipo indica qué tipo de valor devolverá el método.</a:t>
            </a:r>
            <a:endParaRPr lang="es-ES" sz="2000">
              <a:latin typeface="Corbel"/>
            </a:endParaRPr>
          </a:p>
          <a:p>
            <a:pPr marL="0" indent="0">
              <a:buClr>
                <a:srgbClr val="1287C3"/>
              </a:buClr>
              <a:buNone/>
            </a:pPr>
            <a:r>
              <a:rPr lang="es-ES" sz="2000">
                <a:latin typeface="Corbel"/>
                <a:ea typeface="+mn-lt"/>
                <a:cs typeface="+mn-lt"/>
              </a:rPr>
              <a:t>El método utiliza la palabra clave </a:t>
            </a:r>
            <a:r>
              <a:rPr lang="es-ES" sz="2000" b="1" err="1">
                <a:latin typeface="Corbel"/>
              </a:rPr>
              <a:t>return</a:t>
            </a:r>
            <a:r>
              <a:rPr lang="es-ES" sz="2000">
                <a:latin typeface="Corbel"/>
                <a:ea typeface="+mn-lt"/>
                <a:cs typeface="+mn-lt"/>
              </a:rPr>
              <a:t> para devolver un valor al punto de llamada.</a:t>
            </a:r>
            <a:endParaRPr lang="es-ES" sz="2000">
              <a:latin typeface="Corbel"/>
            </a:endParaRPr>
          </a:p>
          <a:p>
            <a:pPr>
              <a:buClr>
                <a:srgbClr val="1287C3"/>
              </a:buClr>
            </a:pPr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A3E142-0388-2095-B29E-E05684339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84" y="3925809"/>
            <a:ext cx="7352829" cy="17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8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272A9-3854-E980-5B6A-544E8F0BD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422" y="121356"/>
            <a:ext cx="10018713" cy="1752599"/>
          </a:xfrm>
        </p:spPr>
        <p:txBody>
          <a:bodyPr/>
          <a:lstStyle/>
          <a:p>
            <a:r>
              <a:rPr lang="es-ES"/>
              <a:t>DIFERENCIA CON RETORNO Y SIN RETORNO</a:t>
            </a:r>
          </a:p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52E99-B944-4571-673A-AFA06FCC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12332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s-ES" sz="2000" b="1"/>
              <a:t>MÉTODO SIN RETORNO:</a:t>
            </a:r>
            <a:endParaRPr lang="es-ES" sz="2000"/>
          </a:p>
          <a:p>
            <a:pPr marL="0" indent="0">
              <a:buClr>
                <a:srgbClr val="1287C3"/>
              </a:buClr>
              <a:buNone/>
            </a:pPr>
            <a:r>
              <a:rPr lang="es-ES" sz="2000">
                <a:solidFill>
                  <a:srgbClr val="374151"/>
                </a:solidFill>
                <a:ea typeface="+mn-lt"/>
                <a:cs typeface="+mn-lt"/>
              </a:rPr>
              <a:t>Un método sin retorno utiliza la palabra clave </a:t>
            </a:r>
            <a:r>
              <a:rPr lang="es-ES" sz="2000" b="1" err="1">
                <a:latin typeface="Corbel"/>
              </a:rPr>
              <a:t>void</a:t>
            </a:r>
            <a:r>
              <a:rPr lang="es-ES" sz="2000">
                <a:solidFill>
                  <a:srgbClr val="374151"/>
                </a:solidFill>
                <a:ea typeface="+mn-lt"/>
                <a:cs typeface="+mn-lt"/>
              </a:rPr>
              <a:t> como su tipo de retorno, lo que significa que no devuelve ningún valor.</a:t>
            </a:r>
            <a:endParaRPr lang="es-ES" sz="2000"/>
          </a:p>
          <a:p>
            <a:pPr marL="0" indent="0">
              <a:buClr>
                <a:srgbClr val="1287C3"/>
              </a:buClr>
              <a:buNone/>
            </a:pPr>
            <a:r>
              <a:rPr lang="es-ES" sz="2000">
                <a:solidFill>
                  <a:srgbClr val="374151"/>
                </a:solidFill>
                <a:ea typeface="+mn-lt"/>
                <a:cs typeface="+mn-lt"/>
              </a:rPr>
              <a:t>No hay instrucción </a:t>
            </a:r>
            <a:r>
              <a:rPr lang="es-ES" sz="2000" b="1" err="1">
                <a:latin typeface="Corbel"/>
              </a:rPr>
              <a:t>return</a:t>
            </a:r>
            <a:r>
              <a:rPr lang="es-ES" sz="2000">
                <a:solidFill>
                  <a:srgbClr val="374151"/>
                </a:solidFill>
                <a:ea typeface="+mn-lt"/>
                <a:cs typeface="+mn-lt"/>
              </a:rPr>
              <a:t> con un valor en un método sin retorno.</a:t>
            </a:r>
            <a:endParaRPr lang="es-ES" sz="2000"/>
          </a:p>
          <a:p>
            <a:pPr marL="0" indent="0">
              <a:buClr>
                <a:srgbClr val="1287C3"/>
              </a:buClr>
              <a:buNone/>
            </a:pPr>
            <a:r>
              <a:rPr lang="es-ES" sz="2000">
                <a:solidFill>
                  <a:srgbClr val="374151"/>
                </a:solidFill>
                <a:ea typeface="+mn-lt"/>
                <a:cs typeface="+mn-lt"/>
              </a:rPr>
              <a:t>Este tipo de método se utiliza para realizar acciones o tareas sin producir un resultado que se debe utilizar más adelante.</a:t>
            </a:r>
            <a:endParaRPr lang="es-ES" sz="2000"/>
          </a:p>
          <a:p>
            <a:pPr marL="0" indent="0">
              <a:buNone/>
            </a:pPr>
            <a:endParaRPr lang="es-ES" sz="2000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D7B9D084-B776-D117-B8A7-573838B6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5" y="4264459"/>
            <a:ext cx="9366014" cy="14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639FD1C-3989-388A-6CBB-D71E9099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Paso del parámetro</a:t>
            </a:r>
          </a:p>
        </p:txBody>
      </p:sp>
      <p:sp>
        <p:nvSpPr>
          <p:cNvPr id="52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Paso por valor y paso por referencia de variables en Java - Somos Hackers  de la Programación">
            <a:extLst>
              <a:ext uri="{FF2B5EF4-FFF2-40B4-BE49-F238E27FC236}">
                <a16:creationId xmlns:a16="http://schemas.microsoft.com/office/drawing/2014/main" id="{FA846209-FEAE-2054-D284-DE180FA3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02" y="1781915"/>
            <a:ext cx="6237359" cy="3006407"/>
          </a:xfrm>
          <a:prstGeom prst="rect">
            <a:avLst/>
          </a:prstGeom>
        </p:spPr>
      </p:pic>
      <p:graphicFrame>
        <p:nvGraphicFramePr>
          <p:cNvPr id="25" name="CuadroTexto 3">
            <a:extLst>
              <a:ext uri="{FF2B5EF4-FFF2-40B4-BE49-F238E27FC236}">
                <a16:creationId xmlns:a16="http://schemas.microsoft.com/office/drawing/2014/main" id="{7032D822-72E5-0586-999D-6539EA2A0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4871614"/>
              </p:ext>
            </p:extLst>
          </p:nvPr>
        </p:nvGraphicFramePr>
        <p:xfrm>
          <a:off x="1484310" y="2666999"/>
          <a:ext cx="2812387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585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49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69" name="Rectangle 57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758C57-2E58-23A4-B01D-105710E6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Por valor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5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8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PARÁMETROS POR VALOR Y POR REFERENCIA | miblogidiomas">
            <a:extLst>
              <a:ext uri="{FF2B5EF4-FFF2-40B4-BE49-F238E27FC236}">
                <a16:creationId xmlns:a16="http://schemas.microsoft.com/office/drawing/2014/main" id="{81C2F8B3-E6E6-E7A3-4C1B-2C3ED1E78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47" y="1011765"/>
            <a:ext cx="5656584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1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007ECAB-BF30-642D-0CE7-5354F861E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9919" y="804803"/>
            <a:ext cx="7753920" cy="49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8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37AD84-A26C-E62A-5955-7AC1DB0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Por referencia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1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Call by Value vs Call by Reference - DEV Community">
            <a:extLst>
              <a:ext uri="{FF2B5EF4-FFF2-40B4-BE49-F238E27FC236}">
                <a16:creationId xmlns:a16="http://schemas.microsoft.com/office/drawing/2014/main" id="{0916C137-4BDC-7B9E-62E2-4BFA3EB2D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0" y="1540588"/>
            <a:ext cx="6202778" cy="34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0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44C2E31-0831-3815-CF54-3F24E3B6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625788"/>
            <a:ext cx="7413623" cy="835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Extra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93C30DA-BD32-BFF3-7BA6-6D800E79A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90"/>
          <a:stretch/>
        </p:blipFill>
        <p:spPr>
          <a:xfrm>
            <a:off x="1785325" y="1482903"/>
            <a:ext cx="10281629" cy="141971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2880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DB6F3-F915-D890-29A0-47DC11C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142" y="2402595"/>
            <a:ext cx="10018713" cy="1752599"/>
          </a:xfrm>
        </p:spPr>
        <p:txBody>
          <a:bodyPr/>
          <a:lstStyle/>
          <a:p>
            <a:r>
              <a:rPr lang="es-ES"/>
              <a:t>TERMINAMOS</a:t>
            </a:r>
          </a:p>
        </p:txBody>
      </p:sp>
    </p:spTree>
    <p:extLst>
      <p:ext uri="{BB962C8B-B14F-4D97-AF65-F5344CB8AC3E}">
        <p14:creationId xmlns:p14="http://schemas.microsoft.com/office/powerpoint/2010/main" val="256819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rca de exclamación sobre fondo amarillo">
            <a:extLst>
              <a:ext uri="{FF2B5EF4-FFF2-40B4-BE49-F238E27FC236}">
                <a16:creationId xmlns:a16="http://schemas.microsoft.com/office/drawing/2014/main" id="{D91F43CB-C36C-74E8-9B03-C7E312CD9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500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C7E7E9-ACBD-3754-27B2-733DE014B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s-ES"/>
              <a:t>Índice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0F2F7-1E77-CEB0-799E-D85D211A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r>
              <a:rPr lang="es-ES"/>
              <a:t>¿Qué son?</a:t>
            </a:r>
          </a:p>
          <a:p>
            <a:pPr>
              <a:buClr>
                <a:srgbClr val="1287C3"/>
              </a:buClr>
            </a:pPr>
            <a:r>
              <a:rPr lang="es-ES"/>
              <a:t>Declaración</a:t>
            </a:r>
          </a:p>
          <a:p>
            <a:pPr>
              <a:buClr>
                <a:srgbClr val="1287C3"/>
              </a:buClr>
            </a:pPr>
            <a:r>
              <a:rPr lang="es-ES"/>
              <a:t>Uso</a:t>
            </a:r>
          </a:p>
          <a:p>
            <a:pPr>
              <a:buClr>
                <a:srgbClr val="1287C3"/>
              </a:buClr>
            </a:pPr>
            <a:r>
              <a:rPr lang="es-ES"/>
              <a:t>Diferencia con retorno y sin retorno</a:t>
            </a:r>
          </a:p>
          <a:p>
            <a:pPr>
              <a:buClr>
                <a:srgbClr val="1287C3"/>
              </a:buClr>
            </a:pPr>
            <a:r>
              <a:rPr lang="es-ES"/>
              <a:t>Paso por valor y referencia</a:t>
            </a:r>
          </a:p>
        </p:txBody>
      </p:sp>
    </p:spTree>
    <p:extLst>
      <p:ext uri="{BB962C8B-B14F-4D97-AF65-F5344CB8AC3E}">
        <p14:creationId xmlns:p14="http://schemas.microsoft.com/office/powerpoint/2010/main" val="2389885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068FB91-CC63-3FC6-9C0C-E34E6B978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s-ES" sz="3600" dirty="0">
                <a:solidFill>
                  <a:schemeClr val="tx2"/>
                </a:solidFill>
              </a:rPr>
              <a:t>¿Qué son?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25AFAB-9773-AB7A-BC33-957C2DB767FE}"/>
              </a:ext>
            </a:extLst>
          </p:cNvPr>
          <p:cNvSpPr txBox="1"/>
          <p:nvPr/>
        </p:nvSpPr>
        <p:spPr>
          <a:xfrm>
            <a:off x="5696715" y="4038219"/>
            <a:ext cx="4348975" cy="176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spcBef>
                <a:spcPct val="20000"/>
              </a:spcBef>
              <a:spcAft>
                <a:spcPts val="600"/>
              </a:spcAft>
              <a:buFont typeface="Courier New,monospace"/>
              <a:buChar char="o"/>
            </a:pPr>
            <a:endParaRPr lang="es-ES" sz="2000"/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2000"/>
              <a:t>Un método en Java generalmente consta de tres partes:</a:t>
            </a:r>
            <a:r>
              <a:rPr lang="es-ES" sz="2000" b="1"/>
              <a:t> firma del método, cuerpo del método y  valor del retorno</a:t>
            </a:r>
            <a:endParaRPr lang="es-ES" b="1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83DD58F-D994-22DD-AB09-1D85003D6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794" y="667774"/>
            <a:ext cx="5069810" cy="312420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1287C3"/>
              </a:buClr>
              <a:buFont typeface="Courier New,monospace"/>
              <a:buChar char="o"/>
            </a:pPr>
            <a:endParaRPr lang="es-ES" sz="2000"/>
          </a:p>
          <a:p>
            <a:pPr marL="0" indent="0">
              <a:buClr>
                <a:srgbClr val="1287C3"/>
              </a:buClr>
              <a:buNone/>
            </a:pPr>
            <a:r>
              <a:rPr lang="es-ES" sz="2000"/>
              <a:t>Un </a:t>
            </a:r>
            <a:r>
              <a:rPr lang="es-ES" sz="2000" b="1"/>
              <a:t>método</a:t>
            </a:r>
            <a:r>
              <a:rPr lang="es-ES" sz="2000"/>
              <a:t> en Java es un </a:t>
            </a:r>
            <a:r>
              <a:rPr lang="es-ES" sz="2000" b="1"/>
              <a:t>conjunto de instrucciones </a:t>
            </a:r>
            <a:r>
              <a:rPr lang="es-ES" sz="2000"/>
              <a:t>definidas dentro de una clase, que realizan una determinada tarea y a las que podemos </a:t>
            </a:r>
            <a:r>
              <a:rPr lang="es-ES" sz="2000" b="1"/>
              <a:t>invocar mediante un nombre. </a:t>
            </a:r>
            <a:r>
              <a:rPr lang="es-ES" sz="2000"/>
              <a:t>Esto no solo hace que el código sea </a:t>
            </a:r>
            <a:r>
              <a:rPr lang="es-ES" sz="2000" b="1"/>
              <a:t>más limpio y legible,</a:t>
            </a:r>
            <a:r>
              <a:rPr lang="es-ES" sz="2000"/>
              <a:t> sino que también promueve la </a:t>
            </a:r>
            <a:r>
              <a:rPr lang="es-ES" sz="2000" b="1"/>
              <a:t>reutilización de código</a:t>
            </a:r>
            <a:r>
              <a:rPr lang="es-ES" sz="2000"/>
              <a:t>, lo que ahorra tiempo y esfuerzo en el desarrollo.</a:t>
            </a:r>
          </a:p>
        </p:txBody>
      </p:sp>
    </p:spTree>
    <p:extLst>
      <p:ext uri="{BB962C8B-B14F-4D97-AF65-F5344CB8AC3E}">
        <p14:creationId xmlns:p14="http://schemas.microsoft.com/office/powerpoint/2010/main" val="258734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D3EB012-AAEC-9DAD-F0A6-1A8ED7255B82}"/>
              </a:ext>
            </a:extLst>
          </p:cNvPr>
          <p:cNvSpPr txBox="1"/>
          <p:nvPr/>
        </p:nvSpPr>
        <p:spPr>
          <a:xfrm>
            <a:off x="1516006" y="545770"/>
            <a:ext cx="2372632" cy="378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/>
              <a:t>FIRMA DEL MÉTODO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33F084-F3FD-4346-4BB7-3E403B98CA07}"/>
              </a:ext>
            </a:extLst>
          </p:cNvPr>
          <p:cNvSpPr txBox="1"/>
          <p:nvPr/>
        </p:nvSpPr>
        <p:spPr>
          <a:xfrm>
            <a:off x="1516004" y="1127911"/>
            <a:ext cx="267929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ea typeface="+mn-lt"/>
                <a:cs typeface="+mn-lt"/>
              </a:rPr>
              <a:t>Esto incluye el </a:t>
            </a:r>
            <a:r>
              <a:rPr lang="es-ES" sz="1400" b="1">
                <a:ea typeface="+mn-lt"/>
                <a:cs typeface="+mn-lt"/>
              </a:rPr>
              <a:t>nombre </a:t>
            </a:r>
            <a:r>
              <a:rPr lang="es-ES" sz="1400">
                <a:ea typeface="+mn-lt"/>
                <a:cs typeface="+mn-lt"/>
              </a:rPr>
              <a:t>del método y sus </a:t>
            </a:r>
            <a:r>
              <a:rPr lang="es-ES" sz="1400" b="1">
                <a:ea typeface="+mn-lt"/>
                <a:cs typeface="+mn-lt"/>
              </a:rPr>
              <a:t>parámetros</a:t>
            </a:r>
            <a:r>
              <a:rPr lang="es-ES" sz="1400">
                <a:ea typeface="+mn-lt"/>
                <a:cs typeface="+mn-lt"/>
              </a:rPr>
              <a:t>. Los parámetros son valores que el método puede aceptar para llevar a cabo su tarea.</a:t>
            </a:r>
            <a:endParaRPr lang="es-ES" sz="1400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1C52F5E8-6ACF-9356-8DEB-ABFBF3EE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55" y="2801886"/>
            <a:ext cx="3252700" cy="189931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A5AB6C-DCCE-9A58-914C-FC4DB91F9F6E}"/>
              </a:ext>
            </a:extLst>
          </p:cNvPr>
          <p:cNvSpPr txBox="1"/>
          <p:nvPr/>
        </p:nvSpPr>
        <p:spPr>
          <a:xfrm>
            <a:off x="5012653" y="555062"/>
            <a:ext cx="2679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/>
              <a:t>CUERPO DEL MÉTODO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62831C-109E-0C00-4F81-23A9C1C9FDB4}"/>
              </a:ext>
            </a:extLst>
          </p:cNvPr>
          <p:cNvSpPr txBox="1"/>
          <p:nvPr/>
        </p:nvSpPr>
        <p:spPr>
          <a:xfrm>
            <a:off x="5012653" y="1237824"/>
            <a:ext cx="267929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ea typeface="+mn-lt"/>
                <a:cs typeface="+mn-lt"/>
              </a:rPr>
              <a:t>Aquí es donde se define el </a:t>
            </a:r>
            <a:r>
              <a:rPr lang="es-ES" sz="1400" b="1">
                <a:ea typeface="+mn-lt"/>
                <a:cs typeface="+mn-lt"/>
              </a:rPr>
              <a:t>conjunto de instrucciones </a:t>
            </a:r>
            <a:r>
              <a:rPr lang="es-ES" sz="1400">
                <a:ea typeface="+mn-lt"/>
                <a:cs typeface="+mn-lt"/>
              </a:rPr>
              <a:t>que el método ejecutará cuando se invoque.</a:t>
            </a:r>
            <a:endParaRPr lang="es-ES" sz="1400"/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98AAB24A-F4A5-FB02-904F-647B80B5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010" y="2798487"/>
            <a:ext cx="3282175" cy="189682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2B4BB16-4DC6-4B05-EA57-F1FF3475636F}"/>
              </a:ext>
            </a:extLst>
          </p:cNvPr>
          <p:cNvSpPr txBox="1"/>
          <p:nvPr/>
        </p:nvSpPr>
        <p:spPr>
          <a:xfrm>
            <a:off x="9011803" y="549066"/>
            <a:ext cx="24416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/>
              <a:t>VALOR DEL RETORNO</a:t>
            </a:r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B01FFFD-2D9F-9F94-023A-B49437996D32}"/>
              </a:ext>
            </a:extLst>
          </p:cNvPr>
          <p:cNvSpPr txBox="1"/>
          <p:nvPr/>
        </p:nvSpPr>
        <p:spPr>
          <a:xfrm>
            <a:off x="8922773" y="1220837"/>
            <a:ext cx="295786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ea typeface="+mn-lt"/>
                <a:cs typeface="+mn-lt"/>
              </a:rPr>
              <a:t>Algunos métodos en Java pueden </a:t>
            </a:r>
            <a:r>
              <a:rPr lang="es-ES" sz="1400" b="1">
                <a:ea typeface="+mn-lt"/>
                <a:cs typeface="+mn-lt"/>
              </a:rPr>
              <a:t>devolver un valor</a:t>
            </a:r>
            <a:r>
              <a:rPr lang="es-ES" sz="1400">
                <a:ea typeface="+mn-lt"/>
                <a:cs typeface="+mn-lt"/>
              </a:rPr>
              <a:t> después de realizar su tarea. Este valor de retorno está </a:t>
            </a:r>
            <a:r>
              <a:rPr lang="es-ES" sz="1400" b="1">
                <a:ea typeface="+mn-lt"/>
                <a:cs typeface="+mn-lt"/>
              </a:rPr>
              <a:t>definido por el tipo</a:t>
            </a:r>
            <a:r>
              <a:rPr lang="es-ES" sz="1400">
                <a:ea typeface="+mn-lt"/>
                <a:cs typeface="+mn-lt"/>
              </a:rPr>
              <a:t> de dato que se especifica en la firma del método.</a:t>
            </a:r>
            <a:endParaRPr lang="es-ES" sz="1400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F6D3D7C0-681E-F918-79A1-79DA8134C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941" y="2800067"/>
            <a:ext cx="3442249" cy="18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7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2F0FE6F-8A33-5A1D-CC0A-1891A652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078424"/>
            <a:ext cx="7413623" cy="11554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 err="1"/>
              <a:t>Declaración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3E1F0C-BCD9-491F-A435-D4A48FB43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13944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9CF60F-48F7-B65E-EE8D-6319BA92A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569" y="1369848"/>
            <a:ext cx="7580380" cy="16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3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7" name="Group 17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2A6DD9-6112-DFDB-9A9A-B19803DF9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999" y="1011765"/>
            <a:ext cx="8031168" cy="46672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03468C-C6E8-2801-E6CD-F4C79E12C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073" y="4927039"/>
            <a:ext cx="2700872" cy="7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3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CE34C-9C8E-4027-7707-2D1BB957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240" y="685800"/>
            <a:ext cx="1370900" cy="742506"/>
          </a:xfrm>
        </p:spPr>
        <p:txBody>
          <a:bodyPr>
            <a:normAutofit fontScale="90000"/>
          </a:bodyPr>
          <a:lstStyle/>
          <a:p>
            <a:r>
              <a:rPr lang="es-ES" dirty="0"/>
              <a:t>USOS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A455AB-93A7-BD16-0B86-2A09B064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193" y="1940441"/>
            <a:ext cx="4870781" cy="38950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1600" b="1">
                <a:ea typeface="+mn-lt"/>
                <a:cs typeface="+mn-lt"/>
              </a:rPr>
              <a:t>REUTILIZACIÓN DE CÓDIGO:</a:t>
            </a:r>
            <a:r>
              <a:rPr lang="es-ES" sz="1600">
                <a:ea typeface="+mn-lt"/>
                <a:cs typeface="+mn-lt"/>
              </a:rPr>
              <a:t> Los métodos permiten </a:t>
            </a:r>
            <a:r>
              <a:rPr lang="es-ES" sz="1600" b="1">
                <a:ea typeface="+mn-lt"/>
                <a:cs typeface="+mn-lt"/>
              </a:rPr>
              <a:t>definir una funcionalidad específica</a:t>
            </a:r>
            <a:r>
              <a:rPr lang="es-ES" sz="1600">
                <a:ea typeface="+mn-lt"/>
                <a:cs typeface="+mn-lt"/>
              </a:rPr>
              <a:t> en un lugar y reutilizar ese código en </a:t>
            </a:r>
            <a:r>
              <a:rPr lang="es-ES" sz="1600" b="1">
                <a:ea typeface="+mn-lt"/>
                <a:cs typeface="+mn-lt"/>
              </a:rPr>
              <a:t>diferentes partes del programa.</a:t>
            </a:r>
            <a:r>
              <a:rPr lang="es-ES" sz="1600">
                <a:ea typeface="+mn-lt"/>
                <a:cs typeface="+mn-lt"/>
              </a:rPr>
              <a:t> Esto</a:t>
            </a:r>
            <a:r>
              <a:rPr lang="es-ES" sz="1600" b="1">
                <a:ea typeface="+mn-lt"/>
                <a:cs typeface="+mn-lt"/>
              </a:rPr>
              <a:t> facilita</a:t>
            </a:r>
            <a:r>
              <a:rPr lang="es-ES" sz="1600">
                <a:ea typeface="+mn-lt"/>
                <a:cs typeface="+mn-lt"/>
              </a:rPr>
              <a:t> el mantenimiento y la </a:t>
            </a:r>
            <a:r>
              <a:rPr lang="es-ES" sz="1600" b="1">
                <a:ea typeface="+mn-lt"/>
                <a:cs typeface="+mn-lt"/>
              </a:rPr>
              <a:t>actualización del código,</a:t>
            </a:r>
            <a:r>
              <a:rPr lang="es-ES" sz="1600">
                <a:ea typeface="+mn-lt"/>
                <a:cs typeface="+mn-lt"/>
              </a:rPr>
              <a:t> ya que los</a:t>
            </a:r>
            <a:r>
              <a:rPr lang="es-ES" sz="1600" b="1">
                <a:ea typeface="+mn-lt"/>
                <a:cs typeface="+mn-lt"/>
              </a:rPr>
              <a:t> cambios solo</a:t>
            </a:r>
            <a:r>
              <a:rPr lang="es-ES" sz="1600">
                <a:ea typeface="+mn-lt"/>
                <a:cs typeface="+mn-lt"/>
              </a:rPr>
              <a:t> deben realizarse </a:t>
            </a:r>
            <a:r>
              <a:rPr lang="es-ES" sz="1600" b="1">
                <a:ea typeface="+mn-lt"/>
                <a:cs typeface="+mn-lt"/>
              </a:rPr>
              <a:t>en un solo lugar.</a:t>
            </a:r>
          </a:p>
          <a:p>
            <a:pPr marL="0" indent="0">
              <a:buClr>
                <a:srgbClr val="1287C3"/>
              </a:buClr>
              <a:buNone/>
            </a:pPr>
            <a:endParaRPr lang="es-ES" sz="1400" b="1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es-ES" sz="1600" b="1">
                <a:ea typeface="+mn-lt"/>
                <a:cs typeface="+mn-lt"/>
              </a:rPr>
              <a:t>ORGANIZACIÓN DEL CÓDIGO:</a:t>
            </a:r>
            <a:r>
              <a:rPr lang="es-ES" sz="1600">
                <a:ea typeface="+mn-lt"/>
                <a:cs typeface="+mn-lt"/>
              </a:rPr>
              <a:t> Los métodos ayudan a organizar el código al </a:t>
            </a:r>
            <a:r>
              <a:rPr lang="es-ES" sz="1600" b="1">
                <a:ea typeface="+mn-lt"/>
                <a:cs typeface="+mn-lt"/>
              </a:rPr>
              <a:t>dividirlo en bloques más pequeños </a:t>
            </a:r>
            <a:r>
              <a:rPr lang="es-ES" sz="1600">
                <a:ea typeface="+mn-lt"/>
                <a:cs typeface="+mn-lt"/>
              </a:rPr>
              <a:t>y manejables. Cada método se encarga de una </a:t>
            </a:r>
            <a:r>
              <a:rPr lang="es-ES" sz="1600" b="1">
                <a:ea typeface="+mn-lt"/>
                <a:cs typeface="+mn-lt"/>
              </a:rPr>
              <a:t>tarea específica, </a:t>
            </a:r>
            <a:r>
              <a:rPr lang="es-ES" sz="1600">
                <a:ea typeface="+mn-lt"/>
                <a:cs typeface="+mn-lt"/>
              </a:rPr>
              <a:t>lo que facilita la comprensión y el mantenimiento del código.</a:t>
            </a:r>
            <a:endParaRPr lang="es-ES" sz="1600" b="1"/>
          </a:p>
        </p:txBody>
      </p:sp>
      <p:pic>
        <p:nvPicPr>
          <p:cNvPr id="5" name="Imagen 4" descr="Java Composicion y la reutilización del código - Arquitectura Java">
            <a:extLst>
              <a:ext uri="{FF2B5EF4-FFF2-40B4-BE49-F238E27FC236}">
                <a16:creationId xmlns:a16="http://schemas.microsoft.com/office/drawing/2014/main" id="{D4D946E4-C55C-125D-2D81-87C4FCCC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37" y="1940008"/>
            <a:ext cx="4908475" cy="38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9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6B015-9E2B-4953-E7F5-46290C46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54171"/>
            <a:ext cx="2850597" cy="520995"/>
          </a:xfrm>
        </p:spPr>
        <p:txBody>
          <a:bodyPr>
            <a:normAutofit fontScale="90000"/>
          </a:bodyPr>
          <a:lstStyle/>
          <a:p>
            <a:r>
              <a:rPr lang="es-ES"/>
              <a:t>MÁS USOS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CC6479-3F30-C5FE-984E-F3848B3DD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850604"/>
            <a:ext cx="4153086" cy="1671085"/>
          </a:xfrm>
        </p:spPr>
        <p:txBody>
          <a:bodyPr/>
          <a:lstStyle/>
          <a:p>
            <a:pPr marL="0" indent="0">
              <a:buNone/>
            </a:pPr>
            <a:r>
              <a:rPr lang="es-ES" sz="1600" b="1">
                <a:ea typeface="+mn-lt"/>
                <a:cs typeface="+mn-lt"/>
              </a:rPr>
              <a:t>ABSTRACCIÓN:</a:t>
            </a:r>
            <a:r>
              <a:rPr lang="es-ES" sz="1600">
                <a:solidFill>
                  <a:srgbClr val="374151"/>
                </a:solidFill>
                <a:ea typeface="+mn-lt"/>
                <a:cs typeface="+mn-lt"/>
              </a:rPr>
              <a:t> Los métodos permiten crear abstracciones al </a:t>
            </a:r>
            <a:r>
              <a:rPr lang="es-ES" sz="1600" b="1">
                <a:solidFill>
                  <a:srgbClr val="374151"/>
                </a:solidFill>
                <a:ea typeface="+mn-lt"/>
                <a:cs typeface="+mn-lt"/>
              </a:rPr>
              <a:t>encapsular la lógica de implementación dentro de una interfaz simple</a:t>
            </a:r>
            <a:r>
              <a:rPr lang="es-ES" sz="1600">
                <a:solidFill>
                  <a:srgbClr val="374151"/>
                </a:solidFill>
                <a:ea typeface="+mn-lt"/>
                <a:cs typeface="+mn-lt"/>
              </a:rPr>
              <a:t> y proporcionar a otros desarrolladores una forma fácil de interactuar con esa funcionalidad sin conocer los detalles internos.</a:t>
            </a:r>
            <a:endParaRPr lang="es-ES" sz="1600">
              <a:ea typeface="+mn-lt"/>
              <a:cs typeface="+mn-lt"/>
            </a:endParaRPr>
          </a:p>
        </p:txBody>
      </p:sp>
      <p:pic>
        <p:nvPicPr>
          <p:cNvPr id="4" name="Imagen 3" descr="Diferencia entre clases abstractas e interfaces en Java">
            <a:extLst>
              <a:ext uri="{FF2B5EF4-FFF2-40B4-BE49-F238E27FC236}">
                <a16:creationId xmlns:a16="http://schemas.microsoft.com/office/drawing/2014/main" id="{69CC60DE-D9B4-86A1-E52E-2CBE8D73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21" y="416889"/>
            <a:ext cx="4282623" cy="254490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C7658A5-DD52-F15C-1042-6552643F0CC1}"/>
              </a:ext>
            </a:extLst>
          </p:cNvPr>
          <p:cNvSpPr txBox="1"/>
          <p:nvPr/>
        </p:nvSpPr>
        <p:spPr>
          <a:xfrm>
            <a:off x="1488011" y="3730584"/>
            <a:ext cx="422392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>
                <a:ea typeface="+mn-lt"/>
                <a:cs typeface="+mn-lt"/>
              </a:rPr>
              <a:t>FACILITAR LA LECTURA DEL CÓDIGO:</a:t>
            </a:r>
            <a:r>
              <a:rPr lang="es-ES" sz="1600">
                <a:solidFill>
                  <a:srgbClr val="374151"/>
                </a:solidFill>
                <a:ea typeface="+mn-lt"/>
                <a:cs typeface="+mn-lt"/>
              </a:rPr>
              <a:t> Al utilizar </a:t>
            </a:r>
            <a:r>
              <a:rPr lang="es-ES" sz="1600" b="1">
                <a:solidFill>
                  <a:srgbClr val="374151"/>
                </a:solidFill>
                <a:ea typeface="+mn-lt"/>
                <a:cs typeface="+mn-lt"/>
              </a:rPr>
              <a:t>nombres descriptivos para los métodos,</a:t>
            </a:r>
            <a:r>
              <a:rPr lang="es-ES" sz="1600">
                <a:solidFill>
                  <a:srgbClr val="374151"/>
                </a:solidFill>
                <a:ea typeface="+mn-lt"/>
                <a:cs typeface="+mn-lt"/>
              </a:rPr>
              <a:t> se mejora la</a:t>
            </a:r>
            <a:r>
              <a:rPr lang="es-ES" sz="1600" b="1">
                <a:solidFill>
                  <a:srgbClr val="374151"/>
                </a:solidFill>
                <a:ea typeface="+mn-lt"/>
                <a:cs typeface="+mn-lt"/>
              </a:rPr>
              <a:t> legibilidad del código.</a:t>
            </a:r>
            <a:r>
              <a:rPr lang="es-ES" sz="1600">
                <a:solidFill>
                  <a:srgbClr val="374151"/>
                </a:solidFill>
                <a:ea typeface="+mn-lt"/>
                <a:cs typeface="+mn-lt"/>
              </a:rPr>
              <a:t> Los </a:t>
            </a:r>
            <a:r>
              <a:rPr lang="es-ES" sz="1600" b="1">
                <a:solidFill>
                  <a:srgbClr val="374151"/>
                </a:solidFill>
                <a:ea typeface="+mn-lt"/>
                <a:cs typeface="+mn-lt"/>
              </a:rPr>
              <a:t>nombres </a:t>
            </a:r>
            <a:r>
              <a:rPr lang="es-ES" sz="1600">
                <a:solidFill>
                  <a:srgbClr val="374151"/>
                </a:solidFill>
                <a:ea typeface="+mn-lt"/>
                <a:cs typeface="+mn-lt"/>
              </a:rPr>
              <a:t>de los métodos pueden indicar claramente</a:t>
            </a:r>
            <a:r>
              <a:rPr lang="es-ES" sz="1600" b="1">
                <a:solidFill>
                  <a:srgbClr val="374151"/>
                </a:solidFill>
                <a:ea typeface="+mn-lt"/>
                <a:cs typeface="+mn-lt"/>
              </a:rPr>
              <a:t> la acción que realiza el método</a:t>
            </a:r>
            <a:r>
              <a:rPr lang="es-ES" sz="1600">
                <a:solidFill>
                  <a:srgbClr val="374151"/>
                </a:solidFill>
                <a:ea typeface="+mn-lt"/>
                <a:cs typeface="+mn-lt"/>
              </a:rPr>
              <a:t>, lo que facilita la comprensión del propósito del código.</a:t>
            </a:r>
            <a:endParaRPr lang="es-ES" sz="16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4264B5-B769-AD09-6FA1-A5ABC2A2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48" y="3357483"/>
            <a:ext cx="4284920" cy="2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54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EFFCF-A3B7-E52E-8207-9B4782B3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55504"/>
            <a:ext cx="3392179" cy="476693"/>
          </a:xfrm>
        </p:spPr>
        <p:txBody>
          <a:bodyPr>
            <a:normAutofit fontScale="90000"/>
          </a:bodyPr>
          <a:lstStyle/>
          <a:p>
            <a:r>
              <a:rPr lang="es-ES" dirty="0"/>
              <a:t>AÚN MÁS USOS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78A8DF-9617-AEBB-2ACF-1D1759663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682036"/>
            <a:ext cx="5061010" cy="16566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1600" b="1">
                <a:ea typeface="+mn-lt"/>
                <a:cs typeface="+mn-lt"/>
              </a:rPr>
              <a:t>ENCAPSULAMIENTO: </a:t>
            </a:r>
            <a:r>
              <a:rPr lang="es-ES" sz="1600">
                <a:ea typeface="+mn-lt"/>
                <a:cs typeface="+mn-lt"/>
              </a:rPr>
              <a:t>consiste en </a:t>
            </a:r>
            <a:r>
              <a:rPr lang="es-ES" sz="1600" b="1">
                <a:ea typeface="+mn-lt"/>
                <a:cs typeface="+mn-lt"/>
              </a:rPr>
              <a:t>ocultar los detalles internos de un objeto</a:t>
            </a:r>
            <a:r>
              <a:rPr lang="es-ES" sz="1600">
                <a:ea typeface="+mn-lt"/>
                <a:cs typeface="+mn-lt"/>
              </a:rPr>
              <a:t> y </a:t>
            </a:r>
            <a:r>
              <a:rPr lang="es-ES" sz="1600" b="1">
                <a:ea typeface="+mn-lt"/>
                <a:cs typeface="+mn-lt"/>
              </a:rPr>
              <a:t>permitir el acceso controlado a través de métodos públicos.</a:t>
            </a:r>
            <a:r>
              <a:rPr lang="es-ES" sz="1600">
                <a:ea typeface="+mn-lt"/>
                <a:cs typeface="+mn-lt"/>
              </a:rPr>
              <a:t> Se logra declarando atributos como privados y proporcionando métodos públicos para acceder y modificar esos atributos. Esto </a:t>
            </a:r>
            <a:r>
              <a:rPr lang="es-ES" sz="1600" b="1">
                <a:ea typeface="+mn-lt"/>
                <a:cs typeface="+mn-lt"/>
              </a:rPr>
              <a:t>mejora la seguridad y facilita el mantenimiento</a:t>
            </a:r>
            <a:r>
              <a:rPr lang="es-ES" sz="1600">
                <a:ea typeface="+mn-lt"/>
                <a:cs typeface="+mn-lt"/>
              </a:rPr>
              <a:t> del </a:t>
            </a:r>
            <a:r>
              <a:rPr lang="es-ES" sz="1600" b="1">
                <a:ea typeface="+mn-lt"/>
                <a:cs typeface="+mn-lt"/>
              </a:rPr>
              <a:t>código.</a:t>
            </a:r>
            <a:endParaRPr lang="es-ES" sz="1600" b="1"/>
          </a:p>
        </p:txBody>
      </p:sp>
      <p:pic>
        <p:nvPicPr>
          <p:cNvPr id="4" name="Imagen 3" descr="Encapsulamiento (informática) - Wikipedia, la enciclopedia libre">
            <a:extLst>
              <a:ext uri="{FF2B5EF4-FFF2-40B4-BE49-F238E27FC236}">
                <a16:creationId xmlns:a16="http://schemas.microsoft.com/office/drawing/2014/main" id="{9B3FF7E5-733E-F2A9-C84F-F95004DE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659" y="429900"/>
            <a:ext cx="3730977" cy="2169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B542B34-C316-C1FE-182C-E087F8EFE0BA}"/>
              </a:ext>
            </a:extLst>
          </p:cNvPr>
          <p:cNvSpPr txBox="1"/>
          <p:nvPr/>
        </p:nvSpPr>
        <p:spPr>
          <a:xfrm>
            <a:off x="1458148" y="2822222"/>
            <a:ext cx="4233332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>
                <a:ea typeface="+mn-lt"/>
                <a:cs typeface="+mn-lt"/>
              </a:rPr>
              <a:t>RECURSIÓN: </a:t>
            </a:r>
            <a:r>
              <a:rPr lang="es-ES" sz="1600">
                <a:ea typeface="+mn-lt"/>
                <a:cs typeface="+mn-lt"/>
              </a:rPr>
              <a:t>es un concepto en el que un</a:t>
            </a:r>
            <a:r>
              <a:rPr lang="es-ES" sz="1600" b="1">
                <a:ea typeface="+mn-lt"/>
                <a:cs typeface="+mn-lt"/>
              </a:rPr>
              <a:t> método se llama a sí mismo</a:t>
            </a:r>
            <a:r>
              <a:rPr lang="es-ES" sz="1600">
                <a:ea typeface="+mn-lt"/>
                <a:cs typeface="+mn-lt"/>
              </a:rPr>
              <a:t> para realizar una tarea específica. Un método recursivo tiene dos partes clave: el </a:t>
            </a:r>
            <a:r>
              <a:rPr lang="es-ES" sz="1600" b="1">
                <a:ea typeface="+mn-lt"/>
                <a:cs typeface="+mn-lt"/>
              </a:rPr>
              <a:t>caso base</a:t>
            </a:r>
            <a:r>
              <a:rPr lang="es-ES" sz="1600">
                <a:ea typeface="+mn-lt"/>
                <a:cs typeface="+mn-lt"/>
              </a:rPr>
              <a:t> y el</a:t>
            </a:r>
            <a:r>
              <a:rPr lang="es-ES" sz="1600" b="1">
                <a:ea typeface="+mn-lt"/>
                <a:cs typeface="+mn-lt"/>
              </a:rPr>
              <a:t> caso recursivo.</a:t>
            </a:r>
          </a:p>
          <a:p>
            <a:r>
              <a:rPr lang="es-ES" sz="1600" b="1">
                <a:ea typeface="+mn-lt"/>
                <a:cs typeface="+mn-lt"/>
              </a:rPr>
              <a:t>Caso Base: </a:t>
            </a:r>
            <a:r>
              <a:rPr lang="es-ES" sz="1600">
                <a:ea typeface="+mn-lt"/>
                <a:cs typeface="+mn-lt"/>
              </a:rPr>
              <a:t>Es la </a:t>
            </a:r>
            <a:r>
              <a:rPr lang="es-ES" sz="1600" b="1">
                <a:ea typeface="+mn-lt"/>
                <a:cs typeface="+mn-lt"/>
              </a:rPr>
              <a:t>condición que detiene las llamadas recursivas</a:t>
            </a:r>
            <a:r>
              <a:rPr lang="es-ES" sz="1600">
                <a:ea typeface="+mn-lt"/>
                <a:cs typeface="+mn-lt"/>
              </a:rPr>
              <a:t>. Sin un caso base, la recursión continuaría indefinidamente, lo que llevaría a un desbordamiento de la pila  (</a:t>
            </a:r>
            <a:r>
              <a:rPr lang="es-ES" sz="1600" err="1">
                <a:ea typeface="+mn-lt"/>
                <a:cs typeface="+mn-lt"/>
              </a:rPr>
              <a:t>stack</a:t>
            </a:r>
            <a:r>
              <a:rPr lang="es-ES" sz="1600">
                <a:ea typeface="+mn-lt"/>
                <a:cs typeface="+mn-lt"/>
              </a:rPr>
              <a:t> </a:t>
            </a:r>
            <a:r>
              <a:rPr lang="es-ES" sz="1600" err="1">
                <a:ea typeface="+mn-lt"/>
                <a:cs typeface="+mn-lt"/>
              </a:rPr>
              <a:t>overflow</a:t>
            </a:r>
            <a:r>
              <a:rPr lang="es-ES" sz="1600">
                <a:ea typeface="+mn-lt"/>
                <a:cs typeface="+mn-lt"/>
              </a:rPr>
              <a:t>).</a:t>
            </a:r>
            <a:endParaRPr lang="es-ES" sz="1600"/>
          </a:p>
          <a:p>
            <a:r>
              <a:rPr lang="es-ES" sz="1600" b="1">
                <a:ea typeface="+mn-lt"/>
                <a:cs typeface="+mn-lt"/>
              </a:rPr>
              <a:t>Caso Recursivo: </a:t>
            </a:r>
            <a:r>
              <a:rPr lang="es-ES" sz="1600">
                <a:ea typeface="+mn-lt"/>
                <a:cs typeface="+mn-lt"/>
              </a:rPr>
              <a:t>Es la </a:t>
            </a:r>
            <a:r>
              <a:rPr lang="es-ES" sz="1600" b="1">
                <a:ea typeface="+mn-lt"/>
                <a:cs typeface="+mn-lt"/>
              </a:rPr>
              <a:t>llamada al propio método con argumentos modificados</a:t>
            </a:r>
            <a:r>
              <a:rPr lang="es-ES" sz="1600">
                <a:ea typeface="+mn-lt"/>
                <a:cs typeface="+mn-lt"/>
              </a:rPr>
              <a:t>. Cada llamada recursiva</a:t>
            </a:r>
            <a:r>
              <a:rPr lang="es-ES" sz="1600" b="1">
                <a:ea typeface="+mn-lt"/>
                <a:cs typeface="+mn-lt"/>
              </a:rPr>
              <a:t> debe acercarse al caso base para evitar el desbordamiento de la pila.</a:t>
            </a:r>
            <a:endParaRPr lang="es-ES" sz="1600" b="1"/>
          </a:p>
          <a:p>
            <a:endParaRPr lang="es-ES" sz="1600" b="1"/>
          </a:p>
          <a:p>
            <a:endParaRPr lang="es-ES" sz="1600"/>
          </a:p>
          <a:p>
            <a:endParaRPr lang="es-ES" sz="1600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5B031854-769F-B11A-D89E-D0176D02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844" y="2825693"/>
            <a:ext cx="6214533" cy="32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12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Parallax</vt:lpstr>
      <vt:lpstr>Métodos en Java</vt:lpstr>
      <vt:lpstr>Índice</vt:lpstr>
      <vt:lpstr>¿Qué son?</vt:lpstr>
      <vt:lpstr>Presentación de PowerPoint</vt:lpstr>
      <vt:lpstr>Declaración</vt:lpstr>
      <vt:lpstr>Presentación de PowerPoint</vt:lpstr>
      <vt:lpstr>USOS</vt:lpstr>
      <vt:lpstr>MÁS USOS</vt:lpstr>
      <vt:lpstr>AÚN MÁS USOS</vt:lpstr>
      <vt:lpstr>DIFERENCIA CON RETORNO Y SIN RETORNO</vt:lpstr>
      <vt:lpstr>DIFERENCIA CON RETORNO Y SIN RETORNO </vt:lpstr>
      <vt:lpstr>Paso del parámetro</vt:lpstr>
      <vt:lpstr>Por valor</vt:lpstr>
      <vt:lpstr>Presentación de PowerPoint</vt:lpstr>
      <vt:lpstr>Por referencia</vt:lpstr>
      <vt:lpstr>Extra</vt:lpstr>
      <vt:lpstr>TERMINAMOS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36</cp:revision>
  <dcterms:created xsi:type="dcterms:W3CDTF">2023-11-27T17:09:19Z</dcterms:created>
  <dcterms:modified xsi:type="dcterms:W3CDTF">2023-11-30T15:59:09Z</dcterms:modified>
</cp:coreProperties>
</file>